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8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7A353A-ECFD-4681-9339-49166D1E3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EACFF7F-9837-4780-8BAA-69C3D62A0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57043D-87E8-4732-95B9-4377F607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9D2C-BB29-42A1-ACE4-DDF35B8A065C}" type="datetimeFigureOut">
              <a:rPr lang="it-IT" smtClean="0"/>
              <a:t>01/06/2022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81C2E1-EECF-4BC8-920B-BDC63B90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6214F-71AE-4E86-8C0D-B7EF65D9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33AA-4047-4848-85AD-3E4014FC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82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FF3F3-F8DC-4ADD-A9EA-4A7EB217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7E67C2-2FB0-49A8-BB15-792B78B06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5059E1-405E-4CC9-AB56-A718593F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9D2C-BB29-42A1-ACE4-DDF35B8A065C}" type="datetimeFigureOut">
              <a:rPr lang="it-IT" smtClean="0"/>
              <a:t>01/06/2022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3E936E-7B2A-4219-9FA8-79027381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549966-BA6B-4D11-A015-547EE7798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33AA-4047-4848-85AD-3E4014FC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1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0DE2B11-52EC-43B7-B821-655544E4B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B7DACC-AE0D-46AD-A78E-E54C09220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1BB70A-0EFC-4354-B9AD-940C016F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9D2C-BB29-42A1-ACE4-DDF35B8A065C}" type="datetimeFigureOut">
              <a:rPr lang="it-IT" smtClean="0"/>
              <a:t>01/06/2022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4171C4-7573-4B02-9FFF-50942554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A43FFD-C588-43D1-8DE2-A5AFB003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33AA-4047-4848-85AD-3E4014FC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04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25BF56-96B4-413B-A5FC-17CE5B13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5979D2-4BEA-4B8E-8FD8-84125BBE8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BDD096-0362-46A7-BBB2-3CBE5E08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9D2C-BB29-42A1-ACE4-DDF35B8A065C}" type="datetimeFigureOut">
              <a:rPr lang="it-IT" smtClean="0"/>
              <a:t>01/06/2022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E944BA-D8E6-4465-91E2-427ECEA4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2ADE32-80E0-4176-ACDA-6E7A56A0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33AA-4047-4848-85AD-3E4014FC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07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8437C5-6040-49EF-8F2F-E7374866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2BAA8D-17BB-4732-A7D9-E3BEA634C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87A9F2-19F0-478E-8F8B-298D2916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9D2C-BB29-42A1-ACE4-DDF35B8A065C}" type="datetimeFigureOut">
              <a:rPr lang="it-IT" smtClean="0"/>
              <a:t>01/06/2022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406228-C296-48F0-A095-349B8A19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AC22E-7C37-4CAB-B017-1D5CD1CC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33AA-4047-4848-85AD-3E4014FC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40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76C396-924F-4707-ACC5-FE5589BD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6F6CE-D2DD-48E6-9539-1DCBE8B95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EA7D21-C834-407F-B9E3-C78A07816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36FB18-8132-4AED-8F29-28CD99F2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9D2C-BB29-42A1-ACE4-DDF35B8A065C}" type="datetimeFigureOut">
              <a:rPr lang="it-IT" smtClean="0"/>
              <a:t>01/06/2022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9F2370-6768-432E-AD79-05EF4CFF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64099B-B21A-42B1-A555-E593E291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33AA-4047-4848-85AD-3E4014FC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48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F640F2-23A7-4F8B-A7D5-DCA08097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19EF74-5F67-4C46-877B-EE3ED4C92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B8CF59-6994-4937-A816-38E15BE85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EC5EE3-7E0A-4D44-8AEC-F5858A32F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46A069-0857-4A43-9B88-8E41E8E70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6ECFFF7-10D2-42A4-B065-9E9997C8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9D2C-BB29-42A1-ACE4-DDF35B8A065C}" type="datetimeFigureOut">
              <a:rPr lang="it-IT" smtClean="0"/>
              <a:t>01/06/2022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2361D22-2B70-4D1D-B563-A9D99EDB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DEE01A-6F84-4B1C-8E5F-7D7CD2BD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33AA-4047-4848-85AD-3E4014FC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1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E253F3-4B38-4629-B095-1F6A8E09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8B2051A-6D95-44E0-94BD-DFA441E7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9D2C-BB29-42A1-ACE4-DDF35B8A065C}" type="datetimeFigureOut">
              <a:rPr lang="it-IT" smtClean="0"/>
              <a:t>01/06/2022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4A276D-756B-472A-A1F3-03E4DD8E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91AFDE-733D-488D-B748-4BE0B1B6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33AA-4047-4848-85AD-3E4014FC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92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3F7EE43-E948-4586-9D28-34C337E7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9D2C-BB29-42A1-ACE4-DDF35B8A065C}" type="datetimeFigureOut">
              <a:rPr lang="it-IT" smtClean="0"/>
              <a:t>01/06/2022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05CF007-967D-4D99-9CCA-47E27B50F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79CEEE-24EA-41E5-9181-ABD9586B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33AA-4047-4848-85AD-3E4014FC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01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111978-2D5C-4149-A9E9-7F6A9E3F9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1EE978-A0EF-4126-A12D-E62DA8AAD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883FDC-F706-4B13-9F2B-8139AF6CA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2C14BD-7CBD-4745-935A-81B709B7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9D2C-BB29-42A1-ACE4-DDF35B8A065C}" type="datetimeFigureOut">
              <a:rPr lang="it-IT" smtClean="0"/>
              <a:t>01/06/2022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38CBE8-8D2F-4C0B-80BF-55967012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B3C48B-28E6-467D-8828-9E20263A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33AA-4047-4848-85AD-3E4014FC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76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8DC40F-44CA-451F-88B5-3D07BAFD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52FDFB8-A41A-4E33-9613-F7A7D9692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D45029-DADF-4D75-84D9-438816196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8B201D-B299-4BC1-99AB-7C7D3F7E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9D2C-BB29-42A1-ACE4-DDF35B8A065C}" type="datetimeFigureOut">
              <a:rPr lang="it-IT" smtClean="0"/>
              <a:t>01/06/2022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F001CE-DCC8-407B-8354-3CC4639E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73F2E7-5D98-433B-B3AF-FFBCEAC8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33AA-4047-4848-85AD-3E4014FC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78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8C62E9D-C665-4A35-94ED-E2B9AF94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42A665-C3E4-4099-A8A7-47AACBA1F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742CF2-9F39-4CE4-9E48-E1E625523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A9D2C-BB29-42A1-ACE4-DDF35B8A065C}" type="datetimeFigureOut">
              <a:rPr lang="it-IT" smtClean="0"/>
              <a:t>01/06/2022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9DD006-B0C2-4058-84F1-CE6F72302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4C15C4-3AF6-4149-99F2-3EBFAA081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33AA-4047-4848-85AD-3E4014FC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2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: Rounded Corners 5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1" name="Google Shape;55;p13">
            <a:extLst>
              <a:ext uri="{FF2B5EF4-FFF2-40B4-BE49-F238E27FC236}">
                <a16:creationId xmlns:a16="http://schemas.microsoft.com/office/drawing/2014/main" id="{49A0F64E-1B74-439D-A582-A9E7B1C26E18}"/>
              </a:ext>
            </a:extLst>
          </p:cNvPr>
          <p:cNvPicPr preferRelativeResize="0"/>
          <p:nvPr/>
        </p:nvPicPr>
        <p:blipFill rotWithShape="1">
          <a:blip r:embed="rId2"/>
          <a:srcRect r="3" b="3"/>
          <a:stretch/>
        </p:blipFill>
        <p:spPr>
          <a:xfrm>
            <a:off x="3140765" y="2149475"/>
            <a:ext cx="6874020" cy="493019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1041904-9A8C-47A7-BCEB-90D744715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573" y="310343"/>
            <a:ext cx="7928307" cy="918580"/>
          </a:xfrm>
        </p:spPr>
        <p:txBody>
          <a:bodyPr anchor="ctr">
            <a:noAutofit/>
          </a:bodyPr>
          <a:lstStyle/>
          <a:p>
            <a:r>
              <a:rPr lang="it-IT" dirty="0"/>
              <a:t>In viaggio per ricordare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098A860-7847-4FB8-8ECB-DF099A22F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1263807"/>
            <a:ext cx="6960524" cy="598516"/>
          </a:xfrm>
        </p:spPr>
        <p:txBody>
          <a:bodyPr anchor="ctr">
            <a:normAutofit fontScale="25000" lnSpcReduction="20000"/>
          </a:bodyPr>
          <a:lstStyle/>
          <a:p>
            <a:r>
              <a:rPr lang="it-IT" sz="500" dirty="0">
                <a:solidFill>
                  <a:schemeClr val="bg1"/>
                </a:solidFill>
              </a:rPr>
              <a:t>Classe 5^A e 5^B </a:t>
            </a:r>
          </a:p>
          <a:p>
            <a:r>
              <a:rPr lang="it-IT" sz="500" dirty="0">
                <a:solidFill>
                  <a:schemeClr val="bg1"/>
                </a:solidFill>
              </a:rPr>
              <a:t>Scuola primaria « C. Collodi»</a:t>
            </a:r>
          </a:p>
          <a:p>
            <a:endParaRPr lang="it-IT" sz="500" dirty="0">
              <a:solidFill>
                <a:schemeClr val="bg1"/>
              </a:solidFill>
            </a:endParaRPr>
          </a:p>
          <a:p>
            <a:endParaRPr lang="it-IT" sz="500" dirty="0">
              <a:solidFill>
                <a:schemeClr val="bg1"/>
              </a:solidFill>
            </a:endParaRPr>
          </a:p>
          <a:p>
            <a:r>
              <a:rPr lang="it-IT" sz="500" dirty="0">
                <a:solidFill>
                  <a:schemeClr val="bg1"/>
                </a:solidFill>
              </a:rPr>
              <a:t>Ins. Simona Bergami</a:t>
            </a:r>
          </a:p>
        </p:txBody>
      </p:sp>
    </p:spTree>
    <p:extLst>
      <p:ext uri="{BB962C8B-B14F-4D97-AF65-F5344CB8AC3E}">
        <p14:creationId xmlns:p14="http://schemas.microsoft.com/office/powerpoint/2010/main" val="310496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13C9205-5931-4ECF-99BD-3A2A4677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534013"/>
            <a:ext cx="5425781" cy="473731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 anno, nel mondo, si celebra la Giornata della Memoria, la ricorrenza durante la quale vengono ricordate 15 milioni di vittime dell’Olocausto.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27 gennaio 1945 i superstiti del campo di Auschwitz vennero liberati.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Giornata della Memoria non serve solo a commemorare milioni di persone uccise crudelmente e senza pietà; serve a ricordare che ogni giorno esistono tante piccole discriminazioni verso chi ci sembra diverso da noi. Spesso noi stessi ne siamo gli autori senza rendercene conto.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9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170BAE-FE19-42FD-B524-AE68B6FF5272}"/>
              </a:ext>
            </a:extLst>
          </p:cNvPr>
          <p:cNvSpPr txBox="1"/>
          <p:nvPr/>
        </p:nvSpPr>
        <p:spPr>
          <a:xfrm>
            <a:off x="362373" y="1451875"/>
            <a:ext cx="55584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lvl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D854A7F-1153-ED32-61F8-0A30BDC0F6B2}"/>
              </a:ext>
            </a:extLst>
          </p:cNvPr>
          <p:cNvSpPr txBox="1"/>
          <p:nvPr/>
        </p:nvSpPr>
        <p:spPr>
          <a:xfrm>
            <a:off x="639102" y="1064726"/>
            <a:ext cx="4960418" cy="4712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i ragazzi della V^A e V^B del plesso        “C. Collodi” anche quest’anno  si è ricordata la giornata del 27 gennaio.                                  PER NON DIMENTICARE…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E’ stato presentato un 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oint con immagini  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parole chiave che rappresentano la Shoah.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bbiano discusso e riflettuto; i ragazzi hanno raccolto le informazioni ed elaborato un testo.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L’insegnante Simona Bergami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0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8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84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: Shape 8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2" name="Picture 8" descr="Quei 112 ebrei deportati dai nazisti ad Auschwitz - Il Tirreno Versilia">
            <a:extLst>
              <a:ext uri="{FF2B5EF4-FFF2-40B4-BE49-F238E27FC236}">
                <a16:creationId xmlns:a16="http://schemas.microsoft.com/office/drawing/2014/main" id="{8D7A01A2-3261-21D4-103D-65204B1C4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43533"/>
            <a:ext cx="3214323" cy="21222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E8A709D1-7F49-7C6F-3014-828AEC8CD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823" y="534431"/>
            <a:ext cx="1833563" cy="1833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etre d'inciampo - Roma">
            <a:extLst>
              <a:ext uri="{FF2B5EF4-FFF2-40B4-BE49-F238E27FC236}">
                <a16:creationId xmlns:a16="http://schemas.microsoft.com/office/drawing/2014/main" id="{74FC9469-D80D-E892-C939-4E6B9B392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457" y="1539880"/>
            <a:ext cx="1833563" cy="1833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rkenau entrance gate (7/11 gz23) | Ted and Jen | Flickr">
            <a:extLst>
              <a:ext uri="{FF2B5EF4-FFF2-40B4-BE49-F238E27FC236}">
                <a16:creationId xmlns:a16="http://schemas.microsoft.com/office/drawing/2014/main" id="{B6758CC6-FDC9-F265-E364-A540B15B7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95" y="2487081"/>
            <a:ext cx="2708275" cy="1833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magine che contiene edificio, esterni, via, scena&#10;&#10;Descrizione generata automaticamente">
            <a:extLst>
              <a:ext uri="{FF2B5EF4-FFF2-40B4-BE49-F238E27FC236}">
                <a16:creationId xmlns:a16="http://schemas.microsoft.com/office/drawing/2014/main" id="{549BCAD8-0B01-9F47-342D-6D4C68948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37" y="3415495"/>
            <a:ext cx="2474913" cy="1833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C27357-F67F-A0F7-1092-3A6B98F57E85}"/>
              </a:ext>
            </a:extLst>
          </p:cNvPr>
          <p:cNvSpPr txBox="1"/>
          <p:nvPr/>
        </p:nvSpPr>
        <p:spPr>
          <a:xfrm>
            <a:off x="5987055" y="122191"/>
            <a:ext cx="178372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Deportazione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3C12FD-6286-6717-78CC-787C7EE8E6DF}"/>
              </a:ext>
            </a:extLst>
          </p:cNvPr>
          <p:cNvSpPr txBox="1"/>
          <p:nvPr/>
        </p:nvSpPr>
        <p:spPr>
          <a:xfrm>
            <a:off x="9215515" y="58867"/>
            <a:ext cx="39626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SS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6C84D6C-0A2A-BACB-EBEC-04C24F6ED8C9}"/>
              </a:ext>
            </a:extLst>
          </p:cNvPr>
          <p:cNvSpPr txBox="1"/>
          <p:nvPr/>
        </p:nvSpPr>
        <p:spPr>
          <a:xfrm>
            <a:off x="10304874" y="3003914"/>
            <a:ext cx="183723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Pietre d’inciampo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355855A-C3DA-B566-1298-C1A83F2A6793}"/>
              </a:ext>
            </a:extLst>
          </p:cNvPr>
          <p:cNvSpPr txBox="1"/>
          <p:nvPr/>
        </p:nvSpPr>
        <p:spPr>
          <a:xfrm>
            <a:off x="9696026" y="4879332"/>
            <a:ext cx="126446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Ghetto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47D1C2A-1D88-5542-A6E7-28E9F16920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4203" y="15389"/>
            <a:ext cx="2213040" cy="141439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F47FD58-CC4E-E934-8363-8B49A43CF7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1232" y="2764814"/>
            <a:ext cx="2353210" cy="170656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DADED4-3FC2-A73A-7ACE-FE2835861E3C}"/>
              </a:ext>
            </a:extLst>
          </p:cNvPr>
          <p:cNvSpPr txBox="1"/>
          <p:nvPr/>
        </p:nvSpPr>
        <p:spPr>
          <a:xfrm>
            <a:off x="6551752" y="2609272"/>
            <a:ext cx="695703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Lager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74DC90D-E4D5-5C1F-A285-9487A6C4B890}"/>
              </a:ext>
            </a:extLst>
          </p:cNvPr>
          <p:cNvSpPr txBox="1"/>
          <p:nvPr/>
        </p:nvSpPr>
        <p:spPr>
          <a:xfrm>
            <a:off x="9875457" y="1107544"/>
            <a:ext cx="150560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Stella di David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B1EE435-6FAA-410F-4827-168760C93FDD}"/>
              </a:ext>
            </a:extLst>
          </p:cNvPr>
          <p:cNvSpPr txBox="1"/>
          <p:nvPr/>
        </p:nvSpPr>
        <p:spPr>
          <a:xfrm>
            <a:off x="7278499" y="4055408"/>
            <a:ext cx="98456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dirty="0"/>
              <a:t>Nazismo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4B7947F-A35A-FFD9-345C-654165D42328}"/>
              </a:ext>
            </a:extLst>
          </p:cNvPr>
          <p:cNvSpPr txBox="1"/>
          <p:nvPr/>
        </p:nvSpPr>
        <p:spPr>
          <a:xfrm>
            <a:off x="17039" y="419760"/>
            <a:ext cx="417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it-IT" dirty="0"/>
              <a:t>SHOAH= tempesta devastante, catastrofe, disastro.</a:t>
            </a:r>
            <a:endParaRPr lang="en-US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0F4C6C1-149C-5463-6BDA-3345A96B8E55}"/>
              </a:ext>
            </a:extLst>
          </p:cNvPr>
          <p:cNvSpPr txBox="1"/>
          <p:nvPr/>
        </p:nvSpPr>
        <p:spPr>
          <a:xfrm>
            <a:off x="-34936" y="0"/>
            <a:ext cx="433743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Capiamo le differenze tra queste parole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DBFAA9B-9CBB-57E6-775B-2FB47C78CCAA}"/>
              </a:ext>
            </a:extLst>
          </p:cNvPr>
          <p:cNvSpPr txBox="1"/>
          <p:nvPr/>
        </p:nvSpPr>
        <p:spPr>
          <a:xfrm>
            <a:off x="21105" y="1081881"/>
            <a:ext cx="41937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it-IT" dirty="0"/>
              <a:t>OLOCAUSTO= sacrificio</a:t>
            </a:r>
            <a:endParaRPr lang="en-US" dirty="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6C8764B6-4155-6105-92D3-CE4CABD5E5A6}"/>
              </a:ext>
            </a:extLst>
          </p:cNvPr>
          <p:cNvSpPr txBox="1"/>
          <p:nvPr/>
        </p:nvSpPr>
        <p:spPr>
          <a:xfrm>
            <a:off x="-4811" y="1482642"/>
            <a:ext cx="417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it-IT" dirty="0"/>
              <a:t>GENOCIDIO= distruzione di un gruppo etnico</a:t>
            </a:r>
            <a:endParaRPr lang="en-US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4284C341-E90F-1B89-213A-3F1B548BC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4037" y="4354287"/>
            <a:ext cx="2133785" cy="186553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36817E8-0E78-28D8-EEFA-7254079EE0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50" y="2681772"/>
            <a:ext cx="3578662" cy="2267909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17C6CD63-586F-4D7C-6142-A2CA77A966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7532" y="5985368"/>
            <a:ext cx="3273836" cy="493819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5C0B97D-817D-1B0E-9EBF-03A666EFC5C3}"/>
              </a:ext>
            </a:extLst>
          </p:cNvPr>
          <p:cNvSpPr txBox="1"/>
          <p:nvPr/>
        </p:nvSpPr>
        <p:spPr>
          <a:xfrm>
            <a:off x="2365284" y="2799997"/>
            <a:ext cx="1136850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Binario 51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63C501-A7DE-CFE9-D7A6-771780101FA7}"/>
              </a:ext>
            </a:extLst>
          </p:cNvPr>
          <p:cNvSpPr txBox="1"/>
          <p:nvPr/>
        </p:nvSpPr>
        <p:spPr>
          <a:xfrm>
            <a:off x="8358809" y="5913783"/>
            <a:ext cx="296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immagini inserite sono state scaricate da Internet.</a:t>
            </a:r>
          </a:p>
        </p:txBody>
      </p:sp>
    </p:spTree>
    <p:extLst>
      <p:ext uri="{BB962C8B-B14F-4D97-AF65-F5344CB8AC3E}">
        <p14:creationId xmlns:p14="http://schemas.microsoft.com/office/powerpoint/2010/main" val="32068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11">
            <a:extLst>
              <a:ext uri="{FF2B5EF4-FFF2-40B4-BE49-F238E27FC236}">
                <a16:creationId xmlns:a16="http://schemas.microsoft.com/office/drawing/2014/main" id="{A8B47028-B927-4237-A6A0-F5D94F8BE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9F38D1-D9BD-522B-E075-07434E46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53626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Liliana Segre,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testimone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Shoah.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Durante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l’anno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scolastico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lettura</a:t>
            </a:r>
            <a:r>
              <a:rPr lang="en-US" sz="2400" dirty="0">
                <a:solidFill>
                  <a:srgbClr val="FFFFFF"/>
                </a:solidFill>
              </a:rPr>
              <a:t> del </a:t>
            </a:r>
            <a:r>
              <a:rPr lang="en-US" sz="2400" dirty="0" err="1">
                <a:solidFill>
                  <a:srgbClr val="FFFFFF"/>
                </a:solidFill>
              </a:rPr>
              <a:t>libro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stella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brillerà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Tante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riflettere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tante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emozioni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provate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4" name="Oval 113">
            <a:extLst>
              <a:ext uri="{FF2B5EF4-FFF2-40B4-BE49-F238E27FC236}">
                <a16:creationId xmlns:a16="http://schemas.microsoft.com/office/drawing/2014/main" id="{F35BC0E3-6FE4-4491-BA19-C0126066A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233" y="1222264"/>
            <a:ext cx="385605" cy="385605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Freeform: Shape 115">
            <a:extLst>
              <a:ext uri="{FF2B5EF4-FFF2-40B4-BE49-F238E27FC236}">
                <a16:creationId xmlns:a16="http://schemas.microsoft.com/office/drawing/2014/main" id="{DB11BD18-218F-49C7-BE16-82AEA08B2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743" y="-4098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A959620D-49CD-B136-1B7A-05569A68B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510"/>
          <a:stretch/>
        </p:blipFill>
        <p:spPr>
          <a:xfrm>
            <a:off x="9067622" y="-4095"/>
            <a:ext cx="2379301" cy="1704729"/>
          </a:xfrm>
          <a:custGeom>
            <a:avLst/>
            <a:gdLst/>
            <a:ahLst/>
            <a:cxnLst/>
            <a:rect l="l" t="t" r="r" b="b"/>
            <a:pathLst>
              <a:path w="2379301" h="1704729">
                <a:moveTo>
                  <a:pt x="118544" y="0"/>
                </a:moveTo>
                <a:lnTo>
                  <a:pt x="2260757" y="0"/>
                </a:lnTo>
                <a:lnTo>
                  <a:pt x="2285812" y="52013"/>
                </a:lnTo>
                <a:cubicBezTo>
                  <a:pt x="2346012" y="194340"/>
                  <a:pt x="2379301" y="350822"/>
                  <a:pt x="2379301" y="515079"/>
                </a:cubicBezTo>
                <a:cubicBezTo>
                  <a:pt x="2379301" y="1172105"/>
                  <a:pt x="1846677" y="1704729"/>
                  <a:pt x="1189650" y="1704729"/>
                </a:cubicBezTo>
                <a:cubicBezTo>
                  <a:pt x="532624" y="1704729"/>
                  <a:pt x="0" y="1172105"/>
                  <a:pt x="0" y="515079"/>
                </a:cubicBezTo>
                <a:cubicBezTo>
                  <a:pt x="0" y="350822"/>
                  <a:pt x="33289" y="194340"/>
                  <a:pt x="93489" y="52013"/>
                </a:cubicBezTo>
                <a:close/>
              </a:path>
            </a:pathLst>
          </a:custGeom>
        </p:spPr>
      </p:pic>
      <p:sp>
        <p:nvSpPr>
          <p:cNvPr id="126" name="Freeform: Shape 117">
            <a:extLst>
              <a:ext uri="{FF2B5EF4-FFF2-40B4-BE49-F238E27FC236}">
                <a16:creationId xmlns:a16="http://schemas.microsoft.com/office/drawing/2014/main" id="{EA996627-3E00-4A50-8640-F4F7D38C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54677" y="783838"/>
            <a:ext cx="756196" cy="31844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27824E6-F175-BF82-FD33-1673C9EA7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1111"/>
          <a:stretch/>
        </p:blipFill>
        <p:spPr>
          <a:xfrm>
            <a:off x="9952384" y="1760434"/>
            <a:ext cx="2239616" cy="2708616"/>
          </a:xfrm>
          <a:custGeom>
            <a:avLst/>
            <a:gdLst/>
            <a:ahLst/>
            <a:cxnLst/>
            <a:rect l="l" t="t" r="r" b="b"/>
            <a:pathLst>
              <a:path w="2085425" h="2522136">
                <a:moveTo>
                  <a:pt x="1261068" y="0"/>
                </a:moveTo>
                <a:cubicBezTo>
                  <a:pt x="1565773" y="0"/>
                  <a:pt x="1845238" y="108068"/>
                  <a:pt x="2063225" y="287967"/>
                </a:cubicBezTo>
                <a:lnTo>
                  <a:pt x="2085425" y="308144"/>
                </a:lnTo>
                <a:lnTo>
                  <a:pt x="2085425" y="2213992"/>
                </a:lnTo>
                <a:lnTo>
                  <a:pt x="2063225" y="2234170"/>
                </a:lnTo>
                <a:cubicBezTo>
                  <a:pt x="1845238" y="2414068"/>
                  <a:pt x="1565773" y="2522136"/>
                  <a:pt x="1261068" y="2522136"/>
                </a:cubicBezTo>
                <a:cubicBezTo>
                  <a:pt x="564599" y="2522136"/>
                  <a:pt x="0" y="1957537"/>
                  <a:pt x="0" y="1261068"/>
                </a:cubicBezTo>
                <a:cubicBezTo>
                  <a:pt x="0" y="564599"/>
                  <a:pt x="564599" y="0"/>
                  <a:pt x="1261068" y="0"/>
                </a:cubicBezTo>
                <a:close/>
              </a:path>
            </a:pathLst>
          </a:cu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24EF870-93BF-330D-1A6A-0FBBBBB83B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43" r="4586" b="-2"/>
          <a:stretch/>
        </p:blipFill>
        <p:spPr>
          <a:xfrm>
            <a:off x="9170976" y="4749556"/>
            <a:ext cx="3021024" cy="2108444"/>
          </a:xfrm>
          <a:custGeom>
            <a:avLst/>
            <a:gdLst/>
            <a:ahLst/>
            <a:cxnLst/>
            <a:rect l="l" t="t" r="r" b="b"/>
            <a:pathLst>
              <a:path w="3021024" h="2108444">
                <a:moveTo>
                  <a:pt x="1655192" y="0"/>
                </a:moveTo>
                <a:cubicBezTo>
                  <a:pt x="2169394" y="0"/>
                  <a:pt x="2628833" y="234475"/>
                  <a:pt x="2932420" y="602338"/>
                </a:cubicBezTo>
                <a:lnTo>
                  <a:pt x="3021024" y="720827"/>
                </a:lnTo>
                <a:lnTo>
                  <a:pt x="3021024" y="2108444"/>
                </a:lnTo>
                <a:lnTo>
                  <a:pt x="64399" y="2108444"/>
                </a:lnTo>
                <a:lnTo>
                  <a:pt x="33628" y="1988773"/>
                </a:lnTo>
                <a:cubicBezTo>
                  <a:pt x="11579" y="1881024"/>
                  <a:pt x="0" y="1769461"/>
                  <a:pt x="0" y="1655194"/>
                </a:cubicBezTo>
                <a:cubicBezTo>
                  <a:pt x="0" y="741057"/>
                  <a:pt x="741056" y="0"/>
                  <a:pt x="1655192" y="0"/>
                </a:cubicBezTo>
                <a:close/>
              </a:path>
            </a:pathLst>
          </a:cu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944DFB6-017D-95C0-4190-E98578E432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997" b="-4"/>
          <a:stretch/>
        </p:blipFill>
        <p:spPr>
          <a:xfrm>
            <a:off x="6172634" y="2105827"/>
            <a:ext cx="3468770" cy="346877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27" name="Freeform: Shape 119">
            <a:extLst>
              <a:ext uri="{FF2B5EF4-FFF2-40B4-BE49-F238E27FC236}">
                <a16:creationId xmlns:a16="http://schemas.microsoft.com/office/drawing/2014/main" id="{184DB80F-D629-4A24-AE0B-F583086D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51946">
            <a:off x="6691190" y="5832133"/>
            <a:ext cx="1780023" cy="1237913"/>
          </a:xfrm>
          <a:custGeom>
            <a:avLst/>
            <a:gdLst>
              <a:gd name="connsiteX0" fmla="*/ 1585229 w 1780023"/>
              <a:gd name="connsiteY0" fmla="*/ 764759 h 1237913"/>
              <a:gd name="connsiteX1" fmla="*/ 1623024 w 1780023"/>
              <a:gd name="connsiteY1" fmla="*/ 792810 h 1237913"/>
              <a:gd name="connsiteX2" fmla="*/ 1777614 w 1780023"/>
              <a:gd name="connsiteY2" fmla="*/ 1157141 h 1237913"/>
              <a:gd name="connsiteX3" fmla="*/ 1733799 w 1780023"/>
              <a:gd name="connsiteY3" fmla="*/ 1235532 h 1237913"/>
              <a:gd name="connsiteX4" fmla="*/ 1716464 w 1780023"/>
              <a:gd name="connsiteY4" fmla="*/ 1237722 h 1237913"/>
              <a:gd name="connsiteX5" fmla="*/ 1716464 w 1780023"/>
              <a:gd name="connsiteY5" fmla="*/ 1237913 h 1237913"/>
              <a:gd name="connsiteX6" fmla="*/ 1655409 w 1780023"/>
              <a:gd name="connsiteY6" fmla="*/ 1191717 h 1237913"/>
              <a:gd name="connsiteX7" fmla="*/ 1513200 w 1780023"/>
              <a:gd name="connsiteY7" fmla="*/ 856627 h 1237913"/>
              <a:gd name="connsiteX8" fmla="*/ 1538499 w 1780023"/>
              <a:gd name="connsiteY8" fmla="*/ 770415 h 1237913"/>
              <a:gd name="connsiteX9" fmla="*/ 1585229 w 1780023"/>
              <a:gd name="connsiteY9" fmla="*/ 764759 h 1237913"/>
              <a:gd name="connsiteX10" fmla="*/ 477919 w 1780023"/>
              <a:gd name="connsiteY10" fmla="*/ 21437 h 1237913"/>
              <a:gd name="connsiteX11" fmla="*/ 509236 w 1780023"/>
              <a:gd name="connsiteY11" fmla="*/ 84182 h 1237913"/>
              <a:gd name="connsiteX12" fmla="*/ 445829 w 1780023"/>
              <a:gd name="connsiteY12" fmla="*/ 139871 h 1237913"/>
              <a:gd name="connsiteX13" fmla="*/ 437447 w 1780023"/>
              <a:gd name="connsiteY13" fmla="*/ 139395 h 1237913"/>
              <a:gd name="connsiteX14" fmla="*/ 73211 w 1780023"/>
              <a:gd name="connsiteY14" fmla="*/ 137204 h 1237913"/>
              <a:gd name="connsiteX15" fmla="*/ 749 w 1780023"/>
              <a:gd name="connsiteY15" fmla="*/ 84082 h 1237913"/>
              <a:gd name="connsiteX16" fmla="*/ 53871 w 1780023"/>
              <a:gd name="connsiteY16" fmla="*/ 11621 h 1237913"/>
              <a:gd name="connsiteX17" fmla="*/ 58352 w 1780023"/>
              <a:gd name="connsiteY17" fmla="*/ 11093 h 1237913"/>
              <a:gd name="connsiteX18" fmla="*/ 454020 w 1780023"/>
              <a:gd name="connsiteY18" fmla="*/ 13474 h 1237913"/>
              <a:gd name="connsiteX19" fmla="*/ 477919 w 1780023"/>
              <a:gd name="connsiteY19" fmla="*/ 21437 h 1237913"/>
              <a:gd name="connsiteX20" fmla="*/ 957797 w 1780023"/>
              <a:gd name="connsiteY20" fmla="*/ 167970 h 1237913"/>
              <a:gd name="connsiteX21" fmla="*/ 1286982 w 1780023"/>
              <a:gd name="connsiteY21" fmla="*/ 387616 h 1237913"/>
              <a:gd name="connsiteX22" fmla="*/ 1293725 w 1780023"/>
              <a:gd name="connsiteY22" fmla="*/ 477075 h 1237913"/>
              <a:gd name="connsiteX23" fmla="*/ 1245453 w 1780023"/>
              <a:gd name="connsiteY23" fmla="*/ 499154 h 1237913"/>
              <a:gd name="connsiteX24" fmla="*/ 1245167 w 1780023"/>
              <a:gd name="connsiteY24" fmla="*/ 499154 h 1237913"/>
              <a:gd name="connsiteX25" fmla="*/ 1203638 w 1780023"/>
              <a:gd name="connsiteY25" fmla="*/ 484104 h 1237913"/>
              <a:gd name="connsiteX26" fmla="*/ 900647 w 1780023"/>
              <a:gd name="connsiteY26" fmla="*/ 281508 h 1237913"/>
              <a:gd name="connsiteX27" fmla="*/ 872454 w 1780023"/>
              <a:gd name="connsiteY27" fmla="*/ 196164 h 1237913"/>
              <a:gd name="connsiteX28" fmla="*/ 957797 w 1780023"/>
              <a:gd name="connsiteY28" fmla="*/ 167970 h 12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80023" h="1237913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5D6DAB5F-1A95-4E9C-9BB9-05A2FECB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2910" y="6538912"/>
            <a:ext cx="1484156" cy="319088"/>
          </a:xfrm>
          <a:custGeom>
            <a:avLst/>
            <a:gdLst>
              <a:gd name="connsiteX0" fmla="*/ 742077 w 1484156"/>
              <a:gd name="connsiteY0" fmla="*/ 0 h 319088"/>
              <a:gd name="connsiteX1" fmla="*/ 1384409 w 1484156"/>
              <a:gd name="connsiteY1" fmla="*/ 224336 h 319088"/>
              <a:gd name="connsiteX2" fmla="*/ 1484156 w 1484156"/>
              <a:gd name="connsiteY2" fmla="*/ 319088 h 319088"/>
              <a:gd name="connsiteX3" fmla="*/ 0 w 1484156"/>
              <a:gd name="connsiteY3" fmla="*/ 319088 h 319088"/>
              <a:gd name="connsiteX4" fmla="*/ 99747 w 1484156"/>
              <a:gd name="connsiteY4" fmla="*/ 224336 h 319088"/>
              <a:gd name="connsiteX5" fmla="*/ 742077 w 1484156"/>
              <a:gd name="connsiteY5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156" h="319088">
                <a:moveTo>
                  <a:pt x="742077" y="0"/>
                </a:moveTo>
                <a:cubicBezTo>
                  <a:pt x="986072" y="0"/>
                  <a:pt x="1209855" y="84189"/>
                  <a:pt x="1384409" y="224336"/>
                </a:cubicBezTo>
                <a:lnTo>
                  <a:pt x="1484156" y="319088"/>
                </a:lnTo>
                <a:lnTo>
                  <a:pt x="0" y="319088"/>
                </a:lnTo>
                <a:lnTo>
                  <a:pt x="99747" y="224336"/>
                </a:lnTo>
                <a:cubicBezTo>
                  <a:pt x="274301" y="84189"/>
                  <a:pt x="498083" y="0"/>
                  <a:pt x="7420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3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264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In viaggio per ricordare</vt:lpstr>
      <vt:lpstr>Ogni anno, nel mondo, si celebra la Giornata della Memoria, la ricorrenza durante la quale vengono ricordate 15 milioni di vittime dell’Olocausto. Il 27 gennaio 1945 i superstiti del campo di Auschwitz vennero liberati. La Giornata della Memoria non serve solo a commemorare milioni di persone uccise crudelmente e senza pietà; serve a ricordare che ogni giorno esistono tante piccole discriminazioni verso chi ci sembra diverso da noi. Spesso noi stessi ne siamo gli autori senza rendercene conto.  </vt:lpstr>
      <vt:lpstr>Presentazione standard di PowerPoint</vt:lpstr>
      <vt:lpstr>Presentazione standard di PowerPoint</vt:lpstr>
      <vt:lpstr>Liliana Segre, testimone della Shoah. Durante l’anno scolastico lettura del libro  “ Fino a quando la mia stella brillerà”  Tante le cose su cui riflettere, tante le emozioni provate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viaggio per ricordare</dc:title>
  <dc:creator>ROCCA ILEANO</dc:creator>
  <cp:lastModifiedBy>ROCCA ILEANO</cp:lastModifiedBy>
  <cp:revision>47</cp:revision>
  <dcterms:created xsi:type="dcterms:W3CDTF">2022-04-26T14:04:35Z</dcterms:created>
  <dcterms:modified xsi:type="dcterms:W3CDTF">2022-06-01T13:08:41Z</dcterms:modified>
</cp:coreProperties>
</file>